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nton"/>
      <p:regular r:id="rId17"/>
    </p:embeddedFont>
    <p:embeddedFont>
      <p:font typeface="Anton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  <p:embeddedFont>
      <p:font typeface="Fira Sans"/>
      <p:regular r:id="rId21"/>
    </p:embeddedFont>
    <p:embeddedFont>
      <p:font typeface="Fira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6-1.png>
</file>

<file path=ppt/media/image-7-1.png>
</file>

<file path=ppt/media/image-7-2.png>
</file>

<file path=ppt/media/image-7-3.svg>
</file>

<file path=ppt/media/image-7-4.png>
</file>

<file path=ppt/media/image-7-5.svg>
</file>

<file path=ppt/media/image-7-6.png>
</file>

<file path=ppt/media/image-7-7.sv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slideLayout" Target="../slideLayouts/slideLayout11.xml"/><Relationship Id="rId11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4" Type="http://schemas.openxmlformats.org/officeDocument/2006/relationships/image" Target="../media/image-7-4.png"/><Relationship Id="rId5" Type="http://schemas.openxmlformats.org/officeDocument/2006/relationships/image" Target="../media/image-7-5.svg"/><Relationship Id="rId6" Type="http://schemas.openxmlformats.org/officeDocument/2006/relationships/image" Target="../media/image-7-6.png"/><Relationship Id="rId7" Type="http://schemas.openxmlformats.org/officeDocument/2006/relationships/image" Target="../media/image-7-7.svg"/><Relationship Id="rId8" Type="http://schemas.openxmlformats.org/officeDocument/2006/relationships/slideLayout" Target="../slideLayouts/slideLayout8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 End-to-End Data Analysis Project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930" y="609600"/>
            <a:ext cx="6273403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Business Recommendations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75930" y="1634847"/>
            <a:ext cx="886778" cy="1330166"/>
          </a:xfrm>
          <a:prstGeom prst="roundRect">
            <a:avLst>
              <a:gd name="adj" fmla="val 360003"/>
            </a:avLst>
          </a:prstGeom>
          <a:solidFill>
            <a:srgbClr val="3E3E3E"/>
          </a:solidFill>
          <a:ln/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2989" y="2133600"/>
            <a:ext cx="332542" cy="3325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884402" y="1856542"/>
            <a:ext cx="2865477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Increase Winter Inventory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1884402" y="2336006"/>
            <a:ext cx="6483668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Targeted promotions.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775930" y="3186708"/>
            <a:ext cx="886778" cy="1330166"/>
          </a:xfrm>
          <a:prstGeom prst="roundRect">
            <a:avLst>
              <a:gd name="adj" fmla="val 360003"/>
            </a:avLst>
          </a:prstGeom>
          <a:solidFill>
            <a:srgbClr val="3E3E3E"/>
          </a:solidFill>
          <a:ln/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2989" y="3685461"/>
            <a:ext cx="332542" cy="3325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884402" y="3408402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Focus Marketing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884402" y="3887867"/>
            <a:ext cx="6483668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High-performing categories.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775930" y="4738568"/>
            <a:ext cx="886778" cy="1330166"/>
          </a:xfrm>
          <a:prstGeom prst="roundRect">
            <a:avLst>
              <a:gd name="adj" fmla="val 360003"/>
            </a:avLst>
          </a:prstGeom>
          <a:solidFill>
            <a:srgbClr val="3E3E3E"/>
          </a:solidFill>
          <a:ln/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2989" y="5237321"/>
            <a:ext cx="332542" cy="33254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884402" y="4960263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Rewards for Buyers</a:t>
            </a:r>
            <a:endParaRPr lang="en-US" sz="2150" dirty="0"/>
          </a:p>
        </p:txBody>
      </p:sp>
      <p:sp>
        <p:nvSpPr>
          <p:cNvPr id="15" name="Text 9"/>
          <p:cNvSpPr/>
          <p:nvPr/>
        </p:nvSpPr>
        <p:spPr>
          <a:xfrm>
            <a:off x="1884402" y="5439728"/>
            <a:ext cx="6483668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Frequent purchases.</a:t>
            </a:r>
            <a:endParaRPr lang="en-US" sz="1700" dirty="0"/>
          </a:p>
        </p:txBody>
      </p:sp>
      <p:sp>
        <p:nvSpPr>
          <p:cNvPr id="16" name="Shape 10"/>
          <p:cNvSpPr/>
          <p:nvPr/>
        </p:nvSpPr>
        <p:spPr>
          <a:xfrm>
            <a:off x="775930" y="6290429"/>
            <a:ext cx="886778" cy="1330166"/>
          </a:xfrm>
          <a:prstGeom prst="roundRect">
            <a:avLst>
              <a:gd name="adj" fmla="val 360003"/>
            </a:avLst>
          </a:prstGeom>
          <a:solidFill>
            <a:srgbClr val="3E3E3E"/>
          </a:solidFill>
          <a:ln/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2989" y="6789182"/>
            <a:ext cx="332542" cy="332542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884402" y="6512123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Improve Credit Card</a:t>
            </a:r>
            <a:endParaRPr lang="en-US" sz="2150" dirty="0"/>
          </a:p>
        </p:txBody>
      </p:sp>
      <p:sp>
        <p:nvSpPr>
          <p:cNvPr id="19" name="Text 12"/>
          <p:cNvSpPr/>
          <p:nvPr/>
        </p:nvSpPr>
        <p:spPr>
          <a:xfrm>
            <a:off x="1884402" y="6991588"/>
            <a:ext cx="6483668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Payment experience.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999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489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Understanding customer behavior is key to success.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466981"/>
            <a:ext cx="3664744" cy="1367909"/>
          </a:xfrm>
          <a:prstGeom prst="roundRect">
            <a:avLst>
              <a:gd name="adj" fmla="val 10695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63310" y="3466981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7" name="Text 4"/>
          <p:cNvSpPr/>
          <p:nvPr/>
        </p:nvSpPr>
        <p:spPr>
          <a:xfrm>
            <a:off x="1142524" y="37242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Improve Sales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142524" y="4214693"/>
            <a:ext cx="30587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Optimize strategies.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348" y="3466981"/>
            <a:ext cx="3664863" cy="1367909"/>
          </a:xfrm>
          <a:prstGeom prst="roundRect">
            <a:avLst>
              <a:gd name="adj" fmla="val 10695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4654868" y="3466981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11" name="Text 8"/>
          <p:cNvSpPr/>
          <p:nvPr/>
        </p:nvSpPr>
        <p:spPr>
          <a:xfrm>
            <a:off x="5034082" y="37242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Optimize Marketing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034082" y="4214693"/>
            <a:ext cx="30588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Enhance efforts.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061704"/>
            <a:ext cx="3664744" cy="1367909"/>
          </a:xfrm>
          <a:prstGeom prst="roundRect">
            <a:avLst>
              <a:gd name="adj" fmla="val 10695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763310" y="5061704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15" name="Text 12"/>
          <p:cNvSpPr/>
          <p:nvPr/>
        </p:nvSpPr>
        <p:spPr>
          <a:xfrm>
            <a:off x="1142524" y="53189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Enhance Experience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142524" y="5809417"/>
            <a:ext cx="30587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Boost customer satisfaction.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49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Project Workflow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Data Prep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331517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Python cleaning &amp; preparation.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Data Modeling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4676061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MySQL relational tables &amp; queries.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6036945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Power BI interactive dashboard.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58759"/>
            <a:ext cx="62888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Data Cleaning &amp; Preparation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58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Using Python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793790" y="5973247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A95AE"/>
          </a:solidFill>
          <a:ln/>
        </p:spPr>
      </p:sp>
      <p:sp>
        <p:nvSpPr>
          <p:cNvPr id="6" name="Text 3"/>
          <p:cNvSpPr/>
          <p:nvPr/>
        </p:nvSpPr>
        <p:spPr>
          <a:xfrm>
            <a:off x="1133951" y="5852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Standardize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33951" y="6343174"/>
            <a:ext cx="38184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Column names.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35893" y="5973247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A95AE"/>
          </a:solidFill>
          <a:ln/>
        </p:spPr>
      </p:sp>
      <p:sp>
        <p:nvSpPr>
          <p:cNvPr id="9" name="Text 6"/>
          <p:cNvSpPr/>
          <p:nvPr/>
        </p:nvSpPr>
        <p:spPr>
          <a:xfrm>
            <a:off x="5576054" y="5852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Handle Missing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576054" y="6343174"/>
            <a:ext cx="38184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Values effectively.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77995" y="5973247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FA95AE"/>
          </a:solidFill>
          <a:ln/>
        </p:spPr>
      </p:sp>
      <p:sp>
        <p:nvSpPr>
          <p:cNvPr id="12" name="Text 9"/>
          <p:cNvSpPr/>
          <p:nvPr/>
        </p:nvSpPr>
        <p:spPr>
          <a:xfrm>
            <a:off x="10018157" y="58527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Export Cleaned Data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018157" y="6343174"/>
            <a:ext cx="38184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To MySQL.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30918"/>
            <a:ext cx="57150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Data Modeling &amp;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304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Key MySQL Insights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251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8328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Male: $157,890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3998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Female: $75,191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5251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99521" y="58328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Gloves: 3.86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63998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Sandals: 3.84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69668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Boots: 3.82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6075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More MySQL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36513"/>
            <a:ext cx="29887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11765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Standard: $58.46 avg.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68463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Express: $60.48 avg.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3536513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42721" y="447198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Subscribers: $59.49 avg. spend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503896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Non-Subscribers: $59.87 avg. spend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626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Customer Segmentation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11598"/>
            <a:ext cx="3664744" cy="2214205"/>
          </a:xfrm>
          <a:prstGeom prst="roundRect">
            <a:avLst>
              <a:gd name="adj" fmla="val 1537"/>
            </a:avLst>
          </a:prstGeom>
          <a:solidFill>
            <a:srgbClr val="3E3E3E"/>
          </a:solidFill>
          <a:ln/>
        </p:spPr>
      </p:sp>
      <p:sp>
        <p:nvSpPr>
          <p:cNvPr id="5" name="Shape 2"/>
          <p:cNvSpPr/>
          <p:nvPr/>
        </p:nvSpPr>
        <p:spPr>
          <a:xfrm>
            <a:off x="6507004" y="253841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A95AE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94170" y="2725460"/>
            <a:ext cx="306110" cy="3061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07004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New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507004" y="3936087"/>
            <a:ext cx="3211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1748" y="2311598"/>
            <a:ext cx="3664863" cy="2214205"/>
          </a:xfrm>
          <a:prstGeom prst="roundRect">
            <a:avLst>
              <a:gd name="adj" fmla="val 1537"/>
            </a:avLst>
          </a:prstGeom>
          <a:solidFill>
            <a:srgbClr val="3E3E3E"/>
          </a:solidFill>
          <a:ln/>
        </p:spPr>
      </p:sp>
      <p:sp>
        <p:nvSpPr>
          <p:cNvPr id="10" name="Shape 6"/>
          <p:cNvSpPr/>
          <p:nvPr/>
        </p:nvSpPr>
        <p:spPr>
          <a:xfrm>
            <a:off x="10398562" y="253841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A95AE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85728" y="2725460"/>
            <a:ext cx="306110" cy="30611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398562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0398562" y="393608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6280190" y="4752618"/>
            <a:ext cx="7556421" cy="2214205"/>
          </a:xfrm>
          <a:prstGeom prst="roundRect">
            <a:avLst>
              <a:gd name="adj" fmla="val 1537"/>
            </a:avLst>
          </a:prstGeom>
          <a:solidFill>
            <a:srgbClr val="3E3E3E"/>
          </a:solidFill>
          <a:ln/>
        </p:spPr>
      </p:sp>
      <p:sp>
        <p:nvSpPr>
          <p:cNvPr id="15" name="Shape 10"/>
          <p:cNvSpPr/>
          <p:nvPr/>
        </p:nvSpPr>
        <p:spPr>
          <a:xfrm>
            <a:off x="6507004" y="49794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A95AE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94170" y="5166479"/>
            <a:ext cx="306110" cy="30611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507004" y="58866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Loyal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6507004" y="637710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3116 Customers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30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54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Interactive visualizations for deeper understanding.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2587" y="3609499"/>
            <a:ext cx="2721888" cy="2721888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5926" y="3609499"/>
            <a:ext cx="2721888" cy="272188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24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Key Insights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05006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1F1F1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87452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5648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A95AE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27349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Winter Season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96240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Highest order volume.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905006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1F1F1F"/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287452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25648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A95AE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27349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Clothing Category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96240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Most revenue.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905006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1F1F1F"/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287452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256484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A95AE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273498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Credit Card Users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962400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Spend more.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149572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1F1F1F"/>
          </a:solidFill>
          <a:ln/>
        </p:spPr>
      </p:sp>
      <p:sp>
        <p:nvSpPr>
          <p:cNvPr id="22" name="Shape 20"/>
          <p:cNvSpPr/>
          <p:nvPr/>
        </p:nvSpPr>
        <p:spPr>
          <a:xfrm>
            <a:off x="793790" y="5119092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23" name="Shape 21"/>
          <p:cNvSpPr/>
          <p:nvPr/>
        </p:nvSpPr>
        <p:spPr>
          <a:xfrm>
            <a:off x="3657540" y="480941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A95AE"/>
          </a:solidFill>
          <a:ln/>
        </p:spPr>
      </p:sp>
      <p:sp>
        <p:nvSpPr>
          <p:cNvPr id="24" name="Text 22"/>
          <p:cNvSpPr/>
          <p:nvPr/>
        </p:nvSpPr>
        <p:spPr>
          <a:xfrm>
            <a:off x="3861614" y="49795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5716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High-Rated Products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206966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Better retention.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149572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1F1F1F"/>
          </a:solidFill>
          <a:ln/>
        </p:spPr>
      </p:sp>
      <p:sp>
        <p:nvSpPr>
          <p:cNvPr id="28" name="Shape 26"/>
          <p:cNvSpPr/>
          <p:nvPr/>
        </p:nvSpPr>
        <p:spPr>
          <a:xfrm>
            <a:off x="7428548" y="5119092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FA95AE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92298" y="480941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A95AE"/>
          </a:solidFill>
          <a:ln/>
        </p:spPr>
      </p:sp>
      <p:sp>
        <p:nvSpPr>
          <p:cNvPr id="30" name="Text 28"/>
          <p:cNvSpPr/>
          <p:nvPr/>
        </p:nvSpPr>
        <p:spPr>
          <a:xfrm>
            <a:off x="10496371" y="497955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5716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Women's Spending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6206966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Slightly higher.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2025-12-11T10:09:52Z</dcterms:created>
  <dcterms:modified xsi:type="dcterms:W3CDTF">2025-12-11T10:09:52Z</dcterms:modified>
</cp:coreProperties>
</file>